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3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8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5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2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0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9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2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3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9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84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5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A4632-6C7D-4E35-974B-EF7D4C3FDBFB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CC315-1A98-4A47-ADC1-52432E8D5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3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D24B279-5E3B-DAE8-FFED-B8A88BB59D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858" y="750603"/>
            <a:ext cx="3387154" cy="265494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7">
            <a:extLst>
              <a:ext uri="{FF2B5EF4-FFF2-40B4-BE49-F238E27FC236}">
                <a16:creationId xmlns:a16="http://schemas.microsoft.com/office/drawing/2014/main" xmlns="" id="{1DE3671F-FE83-7869-738D-8CDE94E1207C}"/>
              </a:ext>
            </a:extLst>
          </p:cNvPr>
          <p:cNvSpPr txBox="1"/>
          <p:nvPr/>
        </p:nvSpPr>
        <p:spPr>
          <a:xfrm>
            <a:off x="4118873" y="4483689"/>
            <a:ext cx="3406898" cy="80791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 </a:t>
            </a:r>
            <a:r>
              <a:rPr lang="en-US" sz="2200" b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Supervisor </a:t>
            </a:r>
          </a:p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200" b="1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    Dr. Pradeep Kumar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E8C8059E-BB4D-8520-A262-56AA7316D2B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305028" y="3373526"/>
            <a:ext cx="3435652" cy="807898"/>
          </a:xfrm>
        </p:spPr>
        <p:txBody>
          <a:bodyPr>
            <a:noAutofit/>
          </a:bodyPr>
          <a:lstStyle/>
          <a:p>
            <a:pPr lvl="0">
              <a:lnSpc>
                <a:spcPct val="60000"/>
              </a:lnSpc>
            </a:pPr>
            <a:r>
              <a:rPr lang="en-US" sz="1800" b="1" dirty="0">
                <a:latin typeface="Times New Roman" pitchFamily="18"/>
                <a:cs typeface="Times New Roman" pitchFamily="18"/>
              </a:rPr>
              <a:t>Nasaru Khan </a:t>
            </a:r>
          </a:p>
          <a:p>
            <a:pPr>
              <a:lnSpc>
                <a:spcPct val="60000"/>
              </a:lnSpc>
            </a:pPr>
            <a:r>
              <a:rPr lang="en-US" sz="1800" b="1" dirty="0">
                <a:latin typeface="Times New Roman" pitchFamily="18"/>
                <a:cs typeface="Times New Roman" pitchFamily="18"/>
              </a:rPr>
              <a:t>(D20066)</a:t>
            </a:r>
          </a:p>
          <a:p>
            <a:pPr>
              <a:lnSpc>
                <a:spcPct val="60000"/>
              </a:lnSpc>
            </a:pPr>
            <a:r>
              <a:rPr lang="en-US" sz="1800" b="1" dirty="0">
                <a:latin typeface="Times New Roman" pitchFamily="18"/>
                <a:cs typeface="Times New Roman" pitchFamily="18"/>
              </a:rPr>
              <a:t>PhD Research Scholar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1E676EB-C178-A9A9-1DED-CC082C42B92D}"/>
              </a:ext>
            </a:extLst>
          </p:cNvPr>
          <p:cNvSpPr/>
          <p:nvPr/>
        </p:nvSpPr>
        <p:spPr>
          <a:xfrm>
            <a:off x="3650495" y="5697681"/>
            <a:ext cx="456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Physical Sciences </a:t>
            </a:r>
          </a:p>
          <a:p>
            <a:pPr algn="ctr"/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 Institute of Technology </a:t>
            </a:r>
            <a:r>
              <a:rPr lang="en-GB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Mandi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104997C-DF93-068A-D291-39A1BFD56F7A}"/>
              </a:ext>
            </a:extLst>
          </p:cNvPr>
          <p:cNvSpPr/>
          <p:nvPr/>
        </p:nvSpPr>
        <p:spPr>
          <a:xfrm>
            <a:off x="8098" y="-40034"/>
            <a:ext cx="12191993" cy="6735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en-IN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IPS Meeting 2025-Singapore</a:t>
            </a:r>
            <a:endParaRPr lang="en-IN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68D4F9A6-3AC6-8E3E-9221-BDB987783F6D}"/>
              </a:ext>
            </a:extLst>
          </p:cNvPr>
          <p:cNvCxnSpPr/>
          <p:nvPr/>
        </p:nvCxnSpPr>
        <p:spPr>
          <a:xfrm>
            <a:off x="6" y="631672"/>
            <a:ext cx="12204000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3">
            <a:extLst>
              <a:ext uri="{FF2B5EF4-FFF2-40B4-BE49-F238E27FC236}">
                <a16:creationId xmlns:a16="http://schemas.microsoft.com/office/drawing/2014/main" xmlns="" id="{5D678094-A563-2B28-9CC5-D1426EDDD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" y="-16185"/>
            <a:ext cx="908593" cy="64973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0C2AA-E009-4203-91AB-1F63E8BB63F9}" type="slidenum">
              <a:rPr lang="en-US" sz="1600" smtClean="0"/>
              <a:t>1</a:t>
            </a:fld>
            <a:endParaRPr lang="en-US" sz="1600" dirty="0"/>
          </a:p>
        </p:txBody>
      </p:sp>
      <p:pic>
        <p:nvPicPr>
          <p:cNvPr id="12" name="Picture 11" descr="A logo of a person&#10;&#10;Description automatically generated">
            <a:extLst>
              <a:ext uri="{FF2B5EF4-FFF2-40B4-BE49-F238E27FC236}">
                <a16:creationId xmlns="" xmlns:a16="http://schemas.microsoft.com/office/drawing/2014/main" id="{275B2C57-BC47-5720-E65E-90AC3A708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64210" y="-22875"/>
            <a:ext cx="712134" cy="65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33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DACDE-8823-4CB9-A84C-E70923DF90EA}" type="slidenum">
              <a:rPr lang="en-US" sz="1600" smtClean="0"/>
              <a:t>2</a:t>
            </a:fld>
            <a:endParaRPr lang="en-US" sz="1600" dirty="0"/>
          </a:p>
        </p:txBody>
      </p:sp>
      <p:pic>
        <p:nvPicPr>
          <p:cNvPr id="7170" name="Picture 2" descr="https://i.sstatic.net/LxCXK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95"/>
          <a:stretch/>
        </p:blipFill>
        <p:spPr bwMode="auto">
          <a:xfrm>
            <a:off x="5620663" y="3778981"/>
            <a:ext cx="5335953" cy="2686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2630" y="4434420"/>
            <a:ext cx="493614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true long range order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low decay of correlation functions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Bound Vortex-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antivortex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pairs</a:t>
            </a:r>
          </a:p>
          <a:p>
            <a:endParaRPr lang="en-US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485" y="2592054"/>
            <a:ext cx="501843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Disordered 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Exponential decay of correlation functions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 Vortex-</a:t>
            </a:r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antivortex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104997C-DF93-068A-D291-39A1BFD56F7A}"/>
              </a:ext>
            </a:extLst>
          </p:cNvPr>
          <p:cNvSpPr/>
          <p:nvPr/>
        </p:nvSpPr>
        <p:spPr>
          <a:xfrm>
            <a:off x="12013" y="-40461"/>
            <a:ext cx="12191993" cy="6735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en-GB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Berezinskii-Kosterlitz-Thouless (BKT) transition </a:t>
            </a:r>
            <a:endParaRPr lang="en-GB" sz="2400" b="1" baseline="-25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68D4F9A6-3AC6-8E3E-9221-BDB987783F6D}"/>
              </a:ext>
            </a:extLst>
          </p:cNvPr>
          <p:cNvCxnSpPr/>
          <p:nvPr/>
        </p:nvCxnSpPr>
        <p:spPr>
          <a:xfrm>
            <a:off x="6" y="631672"/>
            <a:ext cx="12204000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3">
            <a:extLst>
              <a:ext uri="{FF2B5EF4-FFF2-40B4-BE49-F238E27FC236}">
                <a16:creationId xmlns:a16="http://schemas.microsoft.com/office/drawing/2014/main" xmlns="" id="{5D678094-A563-2B28-9CC5-D1426EDDD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7" y="-16185"/>
            <a:ext cx="908593" cy="64973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4" name="Rectangle 1">
            <a:extLst>
              <a:ext uri="{FF2B5EF4-FFF2-40B4-BE49-F238E27FC236}">
                <a16:creationId xmlns="" xmlns:a16="http://schemas.microsoft.com/office/drawing/2014/main" id="{DDA6C5D5-D473-52E7-7593-C7BD27AEE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33" y="828559"/>
            <a:ext cx="11169306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Mermin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-Wagner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heorem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(1966):</a:t>
            </a:r>
            <a:r>
              <a:rPr lang="en-US" altLang="en-US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en-US" altLang="en-US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 systems with continuous symmetry (e.g., Heisenberg or XY models) and dimensions d ≤ 2, long-range magnetic order is suppressed at finite temperatures due to strong thermal fluctuations. 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="" xmlns:a16="http://schemas.microsoft.com/office/drawing/2014/main" id="{DDA6C5D5-D473-52E7-7593-C7BD27AEE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445" y="1674772"/>
            <a:ext cx="11195705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Topological BKT transition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Occurs in 2D systems</a:t>
            </a:r>
            <a:r>
              <a:rPr kumimoji="0" lang="en-US" altLang="en-US" sz="1600" b="1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with continuous symmetry (Such as 2D XY systems, 2D </a:t>
            </a:r>
            <a:r>
              <a:rPr kumimoji="0" lang="en-US" altLang="en-US" sz="1600" b="1" i="0" u="none" strike="noStrike" cap="none" normalizeH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superfluids</a:t>
            </a:r>
            <a:r>
              <a:rPr kumimoji="0" lang="en-US" altLang="en-US" sz="1600" b="1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thin superconducting films) </a:t>
            </a:r>
            <a:endParaRPr kumimoji="0" lang="en-US" altLang="en-US" sz="1600" b="1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30670" y="2734538"/>
            <a:ext cx="44948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C(r</a:t>
            </a:r>
            <a:r>
              <a:rPr lang="de-D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∼ r</a:t>
            </a:r>
            <a:r>
              <a:rPr lang="de-DE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−η(T</a:t>
            </a:r>
            <a:r>
              <a:rPr lang="de-DE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de-D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de-D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&lt; η(T) &lt; ¼    </a:t>
            </a:r>
            <a:r>
              <a:rPr lang="de-DE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 &lt; </a:t>
            </a:r>
            <a:r>
              <a:rPr lang="en-US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BKT</a:t>
            </a:r>
            <a:r>
              <a:rPr lang="en-US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​ 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00204" y="3276702"/>
            <a:ext cx="284030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C(r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∼ 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r/</a:t>
            </a:r>
            <a:r>
              <a:rPr lang="el-GR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ξ(</a:t>
            </a:r>
            <a:r>
              <a:rPr lang="en-US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</a:t>
            </a:r>
            <a:r>
              <a:rPr lang="de-D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de-DE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baseline="-25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BKT</a:t>
            </a: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67850" y="2273294"/>
            <a:ext cx="269463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Correlation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51675" y="2410858"/>
            <a:ext cx="134588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 T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8253" y="4231558"/>
            <a:ext cx="133574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 T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BKT</a:t>
            </a:r>
          </a:p>
        </p:txBody>
      </p:sp>
    </p:spTree>
    <p:extLst>
      <p:ext uri="{BB962C8B-B14F-4D97-AF65-F5344CB8AC3E}">
        <p14:creationId xmlns:p14="http://schemas.microsoft.com/office/powerpoint/2010/main" val="219837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4400" y="868681"/>
            <a:ext cx="3719830" cy="34869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104997C-DF93-068A-D291-39A1BFD56F7A}"/>
              </a:ext>
            </a:extLst>
          </p:cNvPr>
          <p:cNvSpPr/>
          <p:nvPr/>
        </p:nvSpPr>
        <p:spPr>
          <a:xfrm>
            <a:off x="8098" y="-40034"/>
            <a:ext cx="12191993" cy="6735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</a:t>
            </a:r>
            <a:r>
              <a:rPr lang="en-IN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Short and long-range magnetic ordering and emergent topological transition  in (Mn</a:t>
            </a:r>
            <a:r>
              <a:rPr lang="en-IN" sz="2000" b="1" baseline="-25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1-x</a:t>
            </a:r>
            <a:r>
              <a:rPr lang="en-IN" sz="2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</a:t>
            </a:r>
            <a:r>
              <a:rPr lang="en-IN" sz="2000" b="1" baseline="-25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IN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IN" sz="2000" b="1" baseline="-250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IN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IN" sz="2000" b="1" baseline="-250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IN" sz="20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IN" sz="2000" b="1" baseline="-25000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lang="en-IN" sz="2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8D4F9A6-3AC6-8E3E-9221-BDB987783F6D}"/>
              </a:ext>
            </a:extLst>
          </p:cNvPr>
          <p:cNvCxnSpPr/>
          <p:nvPr/>
        </p:nvCxnSpPr>
        <p:spPr>
          <a:xfrm>
            <a:off x="6" y="631672"/>
            <a:ext cx="12204000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636143"/>
              </p:ext>
            </p:extLst>
          </p:nvPr>
        </p:nvGraphicFramePr>
        <p:xfrm>
          <a:off x="8412479" y="4663438"/>
          <a:ext cx="3040381" cy="16230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9882"/>
                <a:gridCol w="901855"/>
                <a:gridCol w="788924"/>
                <a:gridCol w="789720"/>
              </a:tblGrid>
              <a:tr h="3246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X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T</a:t>
                      </a:r>
                      <a:r>
                        <a:rPr lang="en-IN" sz="1200" baseline="-25000">
                          <a:effectLst/>
                        </a:rPr>
                        <a:t>BKT </a:t>
                      </a:r>
                      <a:r>
                        <a:rPr lang="en-IN" sz="1200">
                          <a:effectLst/>
                        </a:rPr>
                        <a:t>(K)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T</a:t>
                      </a:r>
                      <a:r>
                        <a:rPr lang="en-IN" sz="1200" baseline="-25000" dirty="0">
                          <a:effectLst/>
                        </a:rPr>
                        <a:t>N </a:t>
                      </a:r>
                      <a:r>
                        <a:rPr lang="en-IN" sz="1200" dirty="0">
                          <a:effectLst/>
                        </a:rPr>
                        <a:t>(K)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T</a:t>
                      </a:r>
                      <a:r>
                        <a:rPr lang="en-IN" sz="1200" baseline="-25000" dirty="0">
                          <a:effectLst/>
                        </a:rPr>
                        <a:t>S </a:t>
                      </a:r>
                      <a:r>
                        <a:rPr lang="en-IN" sz="1200" dirty="0">
                          <a:effectLst/>
                        </a:rPr>
                        <a:t>(K)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246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80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150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246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0.3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      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140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246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effectLst/>
                        </a:rPr>
                        <a:t>0.7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70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170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246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60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153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758051" y="14065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" r="20032" b="43928"/>
          <a:stretch/>
        </p:blipFill>
        <p:spPr bwMode="auto">
          <a:xfrm>
            <a:off x="106535" y="890912"/>
            <a:ext cx="6099955" cy="325817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xmlns="" id="{5D678094-A563-2B28-9CC5-D1426EDDD6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7" y="-16187"/>
            <a:ext cx="908593" cy="64973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DACDE-8823-4CB9-A84C-E70923DF90EA}" type="slidenum">
              <a:rPr lang="en-US" sz="1600" smtClean="0"/>
              <a:t>3</a:t>
            </a:fld>
            <a:endParaRPr lang="en-US" sz="16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449" y="4697730"/>
            <a:ext cx="3829051" cy="2016239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xmlns="" id="{5CC9B979-DA44-BC57-1F17-F054B24BE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301385"/>
              </p:ext>
            </p:extLst>
          </p:nvPr>
        </p:nvGraphicFramePr>
        <p:xfrm>
          <a:off x="4149090" y="5143501"/>
          <a:ext cx="3806190" cy="12230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8730">
                  <a:extLst>
                    <a:ext uri="{9D8B030D-6E8A-4147-A177-3AD203B41FA5}">
                      <a16:colId xmlns:a16="http://schemas.microsoft.com/office/drawing/2014/main" xmlns="" val="3393193693"/>
                    </a:ext>
                  </a:extLst>
                </a:gridCol>
                <a:gridCol w="1268730">
                  <a:extLst>
                    <a:ext uri="{9D8B030D-6E8A-4147-A177-3AD203B41FA5}">
                      <a16:colId xmlns:a16="http://schemas.microsoft.com/office/drawing/2014/main" xmlns="" val="508341921"/>
                    </a:ext>
                  </a:extLst>
                </a:gridCol>
                <a:gridCol w="1268730">
                  <a:extLst>
                    <a:ext uri="{9D8B030D-6E8A-4147-A177-3AD203B41FA5}">
                      <a16:colId xmlns:a16="http://schemas.microsoft.com/office/drawing/2014/main" xmlns="" val="2285025728"/>
                    </a:ext>
                  </a:extLst>
                </a:gridCol>
              </a:tblGrid>
              <a:tr h="308941"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IN" sz="14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BKT </a:t>
                      </a:r>
                      <a:r>
                        <a:rPr lang="en-IN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(K)</a:t>
                      </a:r>
                      <a:endParaRPr lang="en-IN" sz="1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9358024"/>
                  </a:ext>
                </a:extLst>
              </a:tr>
              <a:tr h="525201">
                <a:tc>
                  <a:txBody>
                    <a:bodyPr/>
                    <a:lstStyle/>
                    <a:p>
                      <a:pPr algn="ctr"/>
                      <a:r>
                        <a:rPr lang="en-IN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X=0.7</a:t>
                      </a:r>
                      <a:endParaRPr lang="en-IN" sz="1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IN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</a:t>
                      </a:r>
                      <a:endParaRPr lang="en-IN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6143395"/>
                  </a:ext>
                </a:extLst>
              </a:tr>
              <a:tr h="3888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X=0.3</a:t>
                      </a:r>
                      <a:endParaRPr lang="en-IN" sz="1400" baseline="-25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IN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1.39</a:t>
                      </a:r>
                      <a:endParaRPr lang="en-IN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2906949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DAA8588-20C4-99EF-B7C8-B1A7E0F5D68D}"/>
              </a:ext>
            </a:extLst>
          </p:cNvPr>
          <p:cNvSpPr txBox="1"/>
          <p:nvPr/>
        </p:nvSpPr>
        <p:spPr>
          <a:xfrm>
            <a:off x="4231395" y="4161036"/>
            <a:ext cx="333018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IN" sz="1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Spin-spin correlation length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4114801" y="4533626"/>
                <a:ext cx="3743412" cy="5068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𝜉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)∝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exp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[</m:t>
                          </m:r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d>
                                <m:dPr>
                                  <m:begChr m:val="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lin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𝐵𝐾𝑇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i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</m:den>
                                  </m:f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𝐵𝐾𝑇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rad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1" y="4533626"/>
                <a:ext cx="3743412" cy="506870"/>
              </a:xfrm>
              <a:prstGeom prst="rect">
                <a:avLst/>
              </a:prstGeom>
              <a:blipFill rotWithShape="0">
                <a:blip r:embed="rId6"/>
                <a:stretch>
                  <a:fillRect t="-179518" r="-23779" b="-2614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275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208</Words>
  <Application>Microsoft Office PowerPoint</Application>
  <PresentationFormat>Widescreen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Malgun Gothic</vt:lpstr>
      <vt:lpstr>Arial</vt:lpstr>
      <vt:lpstr>Calibri</vt:lpstr>
      <vt:lpstr>Calibri Light</vt:lpstr>
      <vt:lpstr>Cambria Math</vt:lpstr>
      <vt:lpstr>Mangal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NASARU KHAN</dc:creator>
  <cp:lastModifiedBy>NASARU KHAN</cp:lastModifiedBy>
  <cp:revision>5</cp:revision>
  <dcterms:created xsi:type="dcterms:W3CDTF">2025-09-24T14:35:45Z</dcterms:created>
  <dcterms:modified xsi:type="dcterms:W3CDTF">2025-09-24T14:55:53Z</dcterms:modified>
</cp:coreProperties>
</file>