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EBB89-4C7B-4E44-B3D0-9D65152BD663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603EB-95E8-4DD0-86F2-8CAF44FC8F9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7671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603EB-95E8-4DD0-86F2-8CAF44FC8F90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21158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A80CB-A65C-335B-7CA4-05DD9AF04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2E5E71-5405-426E-5F2C-F9BC2E666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7055DD-4633-1E54-42B7-440919F86C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7F838C-CF29-A1CE-7574-2BB9271A1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603EB-95E8-4DD0-86F2-8CAF44FC8F90}" type="slidenum">
              <a:rPr lang="en-AE" smtClean="0"/>
              <a:t>2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3270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3C37F-919B-98A1-B1CA-962C6FC52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B5E38-8550-32A9-C855-20E57F43E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B5BE7-582E-C796-75A0-12AB428AA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88024-16BE-0218-891E-6ABB64EE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B6A36-3B2F-3205-1D25-F5C59969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3585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F3B11-60DD-B374-E293-FDC3CE84E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B0429-4C3E-6B93-9F72-7AFF0208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A6AAD-7762-5EF8-0AE4-6604ABA89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25F4-C2E7-E3E0-75EF-4E84C4813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4E7F1-A9F3-74A5-0CB0-3514A7E3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7405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BFFB19-C74B-8D87-E8DD-B976017F2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C0584-6DAC-3E7B-2D52-77AEDC11D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26297-B96C-096D-DC8D-2D938061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E2CF1-658F-4A85-9E23-87EFE183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EB3F0-CE95-9188-F072-28363634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0715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9997-C9EE-D40C-6D12-2EC24F3B4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861FD-ECF5-9A56-D4A5-7129DA656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625A2-2851-B18B-5177-396EC0F3E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F5538-CB7D-DC4C-551F-1793ECBC1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A3468-8B85-7988-6335-254087B5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2115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77E7-639C-0222-2F9E-82EC024EE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18418-5EE1-895D-1DEF-70F7337C3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B4B1E-248B-71C4-9CBC-04C8F8DF7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D5695-BEF3-39CA-F090-1AA2BAA3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655D7-06D5-4E8E-0D30-AC2809A7A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020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DFBB3-8C8D-4B51-BBFB-0C13B500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E46E2-88F3-596C-B457-1961640D6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5CD5C-2139-CFB5-8591-870A191C5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6CFBCE-DA75-A8D6-0502-6BA9BF92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97F98-A670-F2DC-19BD-79DA93190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38A65-0100-8EC7-374C-CBE4AE26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3763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C647-AE64-BB15-2BCD-0569AADC5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C2457-0061-6676-E039-1EDDE33DE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E3B08B-FC7D-DD33-32E7-A20396873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D9DB15-4BF9-9A8C-B8BB-9CDEBE56C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52BCE-42EF-9A79-7BAF-AA157613D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A10DFF-4B02-F809-6AFF-93E0DFED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E716B-D22D-E982-36EB-8B192C856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281182-DE95-77E1-B36C-B57B04C8F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7091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0F90E-5F8B-FE7C-BDAA-A315A539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2E6D0-787A-4387-F038-849F2749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4E353-B5C3-7679-3161-96B4ABF79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F1BE1F-F06A-59C2-9718-501DE502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4391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41D68C-6A32-0878-6EDC-783263120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7642D-921E-A62C-66FA-41818A652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0924E-9F2D-53A7-D097-B2F4ED09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148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9D6E-8676-5AEA-EF9B-5E773B9CB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3062-C0A3-BD77-6A14-B0FD45AEA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C4CA7-3069-FA59-3ED6-999234A12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B2291-6B30-5479-D532-B939009E9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8C1AE-4746-611C-77A1-DBF858C4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8217F8-58C9-57E2-D7A7-5028937A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2837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F815A-F5F0-E832-A024-46C32D407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0DB34F-E10A-3F82-761A-D1DD898BED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A1C3D3-6806-EF48-818D-1E9195FA5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15B506-E401-1AAC-4575-6D8BC5FC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BDB68-149A-52D4-5EA2-95682670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5A9FA7-2C02-27E3-609C-0C68EDD3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0605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9EE1CF-8DC5-5ECE-B370-C9BD0C9D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737DB-4F0E-18CF-A4E9-44D44DB3C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899CC-B84D-6139-337C-53A5C9A83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98BD4A-57A0-44D9-BB5F-8BA4A5B59A2F}" type="datetimeFigureOut">
              <a:rPr lang="en-AE" smtClean="0"/>
              <a:t>24/09/2025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DE43A-C5B3-CAA4-5C25-379A1667AC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97EE2-773F-AFA9-E91D-7F8531290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F069C-8DA8-4080-A5B0-20162DF0CA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462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0031524@u.nus.edu" TargetMode="External"/><Relationship Id="rId2" Type="http://schemas.openxmlformats.org/officeDocument/2006/relationships/hyperlink" Target="mailto:ruiming.chua@tii.a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0DC7-DD2A-81C5-325E-F6E7AB4D91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PO.5</a:t>
            </a:r>
            <a:br>
              <a:rPr lang="en-US" sz="4000" dirty="0"/>
            </a:br>
            <a:r>
              <a:rPr lang="en-US" sz="4000" dirty="0"/>
              <a:t>Quantifying Polarization Mode Dispersion-induced Errors in </a:t>
            </a:r>
            <a:br>
              <a:rPr lang="en-US" sz="4000" dirty="0"/>
            </a:br>
            <a:r>
              <a:rPr lang="en-US" sz="4000" dirty="0"/>
              <a:t>Quantum Communications</a:t>
            </a:r>
            <a:endParaRPr lang="en-AE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708151-FB91-D3D2-DCF1-5A144FC27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085" y="3602038"/>
            <a:ext cx="7911830" cy="2133599"/>
          </a:xfrm>
        </p:spPr>
        <p:txBody>
          <a:bodyPr>
            <a:normAutofit fontScale="62500" lnSpcReduction="20000"/>
          </a:bodyPr>
          <a:lstStyle/>
          <a:p>
            <a:r>
              <a:rPr lang="en-US" sz="2600" dirty="0"/>
              <a:t>Rui Ming Chua</a:t>
            </a:r>
            <a:r>
              <a:rPr lang="en-US" sz="2600" baseline="30000" dirty="0"/>
              <a:t>1,2*</a:t>
            </a:r>
            <a:r>
              <a:rPr lang="en-US" sz="2600" dirty="0"/>
              <a:t>, Vadim Rodimin</a:t>
            </a:r>
            <a:r>
              <a:rPr lang="en-US" sz="2600" baseline="30000" dirty="0"/>
              <a:t>1</a:t>
            </a:r>
            <a:r>
              <a:rPr lang="en-US" sz="2600" dirty="0"/>
              <a:t>, Konstantin Kravtsov</a:t>
            </a:r>
            <a:r>
              <a:rPr lang="en-US" sz="2600" baseline="30000" dirty="0"/>
              <a:t>1</a:t>
            </a:r>
            <a:r>
              <a:rPr lang="en-US" sz="2600" dirty="0"/>
              <a:t>, Gianluca De Santis</a:t>
            </a:r>
            <a:r>
              <a:rPr lang="en-US" sz="2600" baseline="30000" dirty="0"/>
              <a:t>1</a:t>
            </a:r>
            <a:r>
              <a:rPr lang="en-US" sz="2600" dirty="0"/>
              <a:t>, Aleksei Ponasenko</a:t>
            </a:r>
            <a:r>
              <a:rPr lang="en-US" sz="2600" baseline="30000" dirty="0"/>
              <a:t>1</a:t>
            </a:r>
            <a:r>
              <a:rPr lang="en-US" sz="2600" dirty="0"/>
              <a:t>, Yury Kurochkin</a:t>
            </a:r>
            <a:r>
              <a:rPr lang="en-US" sz="2600" baseline="30000" dirty="0"/>
              <a:t>1</a:t>
            </a:r>
            <a:r>
              <a:rPr lang="en-US" sz="2600" dirty="0"/>
              <a:t>, Alexander Ling</a:t>
            </a:r>
            <a:r>
              <a:rPr lang="en-US" sz="2600" baseline="30000" dirty="0"/>
              <a:t>2,3</a:t>
            </a:r>
            <a:r>
              <a:rPr lang="en-US" sz="2600" dirty="0"/>
              <a:t> and James A. Grieve</a:t>
            </a:r>
            <a:r>
              <a:rPr lang="en-US" sz="2600" baseline="30000" dirty="0"/>
              <a:t>1</a:t>
            </a:r>
          </a:p>
          <a:p>
            <a:pPr algn="just"/>
            <a:endParaRPr lang="en-US" dirty="0"/>
          </a:p>
          <a:p>
            <a:pPr algn="just"/>
            <a:r>
              <a:rPr lang="en-US" baseline="30000" dirty="0"/>
              <a:t>1</a:t>
            </a:r>
            <a:r>
              <a:rPr lang="en-US" dirty="0"/>
              <a:t>Quantum Research Centre, Technology Innovation Institute, Abu Dhabi, United Arab Emirates</a:t>
            </a:r>
          </a:p>
          <a:p>
            <a:pPr algn="just"/>
            <a:r>
              <a:rPr lang="en-US" baseline="30000" dirty="0"/>
              <a:t>2</a:t>
            </a:r>
            <a:r>
              <a:rPr lang="en-US" dirty="0"/>
              <a:t>Centre for Quantum Technologies, 3 Science Drive 2, National University of Singapore, 117543 Singapore</a:t>
            </a:r>
          </a:p>
          <a:p>
            <a:pPr algn="just"/>
            <a:r>
              <a:rPr lang="en-US" baseline="30000" dirty="0"/>
              <a:t>3</a:t>
            </a:r>
            <a:r>
              <a:rPr lang="en-US" dirty="0"/>
              <a:t>Department of Physics, National University of Singapore, Blk S12, 2 Science Drive 3, 117551 Singapore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00342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0830D-0804-DF57-B869-CB500A50A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8AE4-77C6-7D19-C7C4-85B3CB0D3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Motivation: Filtering is Frustrating!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9BF9B-0548-D53F-3062-DB39E8CDC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Dispersion contributes to error in Quantum Communications</a:t>
            </a:r>
          </a:p>
          <a:p>
            <a:pPr algn="just"/>
            <a:r>
              <a:rPr lang="en-US" dirty="0"/>
              <a:t>Solution 1: Filtering</a:t>
            </a:r>
          </a:p>
          <a:p>
            <a:pPr algn="just"/>
            <a:r>
              <a:rPr lang="en-US" dirty="0"/>
              <a:t>Solution 2: </a:t>
            </a:r>
            <a:r>
              <a:rPr lang="en-US" b="1" dirty="0"/>
              <a:t>Understand it, correct for it (if possible), or else plan for it (How much to expect?/How much to filter?) </a:t>
            </a:r>
          </a:p>
          <a:p>
            <a:pPr marL="0" indent="0" algn="just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en-US" b="1" dirty="0"/>
              <a:t>Polarization Mode Dispersion</a:t>
            </a:r>
            <a:endParaRPr lang="en-AE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C34521-4896-132F-065D-04BA0B70F853}"/>
              </a:ext>
            </a:extLst>
          </p:cNvPr>
          <p:cNvSpPr txBox="1"/>
          <p:nvPr/>
        </p:nvSpPr>
        <p:spPr>
          <a:xfrm flipH="1">
            <a:off x="6668437" y="6396335"/>
            <a:ext cx="5523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/>
              <a:t>Our C-band Polarization Entangled Photon Pair Source based on Type-0 Spontaneous Parametric Down Conversion (Credits to my colleague Vadim) </a:t>
            </a:r>
            <a:endParaRPr lang="en-AE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11C906-69AB-EF6B-6A0E-69C66227B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8440" y="3696335"/>
            <a:ext cx="5523560" cy="270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AE0E69A-B789-2A63-A485-B2963A1FF7ED}"/>
              </a:ext>
            </a:extLst>
          </p:cNvPr>
          <p:cNvSpPr txBox="1"/>
          <p:nvPr/>
        </p:nvSpPr>
        <p:spPr>
          <a:xfrm>
            <a:off x="4631985" y="5026653"/>
            <a:ext cx="2036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Our system uses 2nm filters</a:t>
            </a:r>
            <a:endParaRPr lang="en-AE" sz="1200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71CD3456-4640-4E23-89BE-07D65317452C}"/>
              </a:ext>
            </a:extLst>
          </p:cNvPr>
          <p:cNvSpPr/>
          <p:nvPr/>
        </p:nvSpPr>
        <p:spPr>
          <a:xfrm>
            <a:off x="3111295" y="3696336"/>
            <a:ext cx="428017" cy="48014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4568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9D47016-023F-44BD-981C-50E7A10A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8AE63-5990-6CBF-14B6-4C25AD36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57200"/>
            <a:ext cx="4343400" cy="1929384"/>
          </a:xfrm>
        </p:spPr>
        <p:txBody>
          <a:bodyPr anchor="ctr">
            <a:normAutofit/>
          </a:bodyPr>
          <a:lstStyle/>
          <a:p>
            <a:r>
              <a:rPr lang="en-US" sz="4800" dirty="0"/>
              <a:t>First Principles</a:t>
            </a:r>
            <a:br>
              <a:rPr lang="en-US" sz="4800" dirty="0"/>
            </a:br>
            <a:r>
              <a:rPr lang="en-US" sz="4800" b="1" dirty="0"/>
              <a:t>Approach</a:t>
            </a:r>
            <a:endParaRPr lang="en-AE" sz="4800" b="1" dirty="0"/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6D8B37B0-0682-433E-BC8D-498C04ABD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471415" y="1412748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61B17-54D8-D393-BB71-79C313339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263" y="457200"/>
            <a:ext cx="6007608" cy="1929384"/>
          </a:xfrm>
        </p:spPr>
        <p:txBody>
          <a:bodyPr anchor="ctr">
            <a:normAutofit/>
          </a:bodyPr>
          <a:lstStyle/>
          <a:p>
            <a:pPr algn="just"/>
            <a:r>
              <a:rPr lang="en-US" sz="2200" dirty="0"/>
              <a:t>Examine Wavelength-dependent Rotation on </a:t>
            </a:r>
            <a:r>
              <a:rPr lang="en-US" sz="2200" dirty="0" err="1"/>
              <a:t>Poincaré</a:t>
            </a:r>
            <a:r>
              <a:rPr lang="en-US" sz="2200" dirty="0"/>
              <a:t> Sphere</a:t>
            </a:r>
            <a:r>
              <a:rPr lang="en-AE" sz="2200" dirty="0"/>
              <a:t> </a:t>
            </a:r>
          </a:p>
          <a:p>
            <a:pPr algn="just"/>
            <a:r>
              <a:rPr lang="en-AE" sz="2200" dirty="0"/>
              <a:t>Measurement Error Probability: Projected onto Measurement State</a:t>
            </a:r>
            <a:endParaRPr lang="en-US" sz="2200" dirty="0"/>
          </a:p>
        </p:txBody>
      </p:sp>
      <p:pic>
        <p:nvPicPr>
          <p:cNvPr id="7" name="Picture 6" descr="A screen shot of a diagram&#10;&#10;AI-generated content may be incorrect.">
            <a:extLst>
              <a:ext uri="{FF2B5EF4-FFF2-40B4-BE49-F238E27FC236}">
                <a16:creationId xmlns:a16="http://schemas.microsoft.com/office/drawing/2014/main" id="{0FF0F416-B185-3B2C-8459-A5F2CDB1D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4268" y="2569464"/>
            <a:ext cx="3568567" cy="36789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1FA728F-1A2F-1D48-6731-063A69B78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294" y="3474217"/>
            <a:ext cx="2482684" cy="54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7831B9C-4433-F303-E880-5E948919A9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5" y="2843784"/>
            <a:ext cx="4493208" cy="5400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0EB015E-FF62-BC29-D49B-426E4123DC77}"/>
              </a:ext>
            </a:extLst>
          </p:cNvPr>
          <p:cNvSpPr txBox="1"/>
          <p:nvPr/>
        </p:nvSpPr>
        <p:spPr>
          <a:xfrm>
            <a:off x="607474" y="4471417"/>
            <a:ext cx="54885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Derived: Upper limit to Polarization Mode Dispersion-induced Error for Polarization Mode Dispersion of the 1</a:t>
            </a:r>
            <a:r>
              <a:rPr lang="en-US" b="1" baseline="30000" dirty="0"/>
              <a:t>st</a:t>
            </a:r>
            <a:r>
              <a:rPr lang="en-US" b="1" dirty="0"/>
              <a:t> Order 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/>
              <a:t>(Validated with Quantum Key Distribution Experiments)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/>
              <a:t> </a:t>
            </a:r>
            <a:endParaRPr lang="en-AE" b="1" dirty="0"/>
          </a:p>
        </p:txBody>
      </p:sp>
    </p:spTree>
    <p:extLst>
      <p:ext uri="{BB962C8B-B14F-4D97-AF65-F5344CB8AC3E}">
        <p14:creationId xmlns:p14="http://schemas.microsoft.com/office/powerpoint/2010/main" val="95027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0D83-DF81-0B85-EBE1-A19093A0C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Findings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15CD6-6F7C-1EDC-0E43-0208A999F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/>
              <a:t>First Principles Approach to Model Polarization Mode Dispersion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Derived Upper Limit of Error (1</a:t>
            </a:r>
            <a:r>
              <a:rPr lang="en-US" baseline="30000" dirty="0"/>
              <a:t>st</a:t>
            </a:r>
            <a:r>
              <a:rPr lang="en-US" dirty="0"/>
              <a:t> Order)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Extended to Higher Order PMD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Mitigation Techniques </a:t>
            </a:r>
          </a:p>
          <a:p>
            <a:pPr lvl="1" algn="just"/>
            <a:r>
              <a:rPr lang="en-US" b="1" dirty="0"/>
              <a:t>(Independently Verified &amp; Published)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(Nonlocal) PMD Compensation</a:t>
            </a:r>
            <a:endParaRPr lang="en-AE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5D00BFB-29CF-3C87-495A-6A3CCB1B9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54562" y="3179064"/>
            <a:ext cx="3537438" cy="3678936"/>
          </a:xfrm>
          <a:prstGeom prst="rect">
            <a:avLst/>
          </a:prstGeom>
        </p:spPr>
      </p:pic>
      <p:pic>
        <p:nvPicPr>
          <p:cNvPr id="4" name="Picture 3" descr="A screen shot of a diagram&#10;&#10;AI-generated content may be incorrect.">
            <a:extLst>
              <a:ext uri="{FF2B5EF4-FFF2-40B4-BE49-F238E27FC236}">
                <a16:creationId xmlns:a16="http://schemas.microsoft.com/office/drawing/2014/main" id="{5D094AFF-CE97-0696-CE8D-815D738E3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4562" y="5002329"/>
            <a:ext cx="1800000" cy="1855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9F1F6D-4414-1E84-6D29-F6C500152FBE}"/>
              </a:ext>
            </a:extLst>
          </p:cNvPr>
          <p:cNvSpPr txBox="1"/>
          <p:nvPr/>
        </p:nvSpPr>
        <p:spPr>
          <a:xfrm>
            <a:off x="8991694" y="6396335"/>
            <a:ext cx="2863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Higher Order PMD considers Wavelength-Dependent PMD vectors</a:t>
            </a:r>
            <a:endParaRPr lang="en-AE" sz="1200" dirty="0"/>
          </a:p>
        </p:txBody>
      </p:sp>
    </p:spTree>
    <p:extLst>
      <p:ext uri="{BB962C8B-B14F-4D97-AF65-F5344CB8AC3E}">
        <p14:creationId xmlns:p14="http://schemas.microsoft.com/office/powerpoint/2010/main" val="205456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B249C-9E29-2CF2-E1D1-214196E2B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Out More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FB95B-7CE1-1B08-F226-6D1BC7050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Contact me </a:t>
            </a:r>
          </a:p>
          <a:p>
            <a:pPr lvl="1"/>
            <a:r>
              <a:rPr lang="en-US" dirty="0"/>
              <a:t>In-person</a:t>
            </a:r>
          </a:p>
          <a:p>
            <a:pPr lvl="1"/>
            <a:r>
              <a:rPr lang="en-US" dirty="0"/>
              <a:t>Online</a:t>
            </a:r>
            <a:endParaRPr lang="en-US" dirty="0">
              <a:hlinkClick r:id="rId2"/>
            </a:endParaRPr>
          </a:p>
          <a:p>
            <a:pPr lvl="2"/>
            <a:r>
              <a:rPr lang="en-US" dirty="0">
                <a:hlinkClick r:id="rId2"/>
              </a:rPr>
              <a:t>ruiming.chua@tii.ae</a:t>
            </a:r>
            <a:endParaRPr lang="en-US" dirty="0"/>
          </a:p>
          <a:p>
            <a:pPr lvl="2"/>
            <a:r>
              <a:rPr lang="en-US" dirty="0">
                <a:hlinkClick r:id="rId3"/>
              </a:rPr>
              <a:t>e0031524@u.nus.edu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Check out our poster </a:t>
            </a:r>
          </a:p>
          <a:p>
            <a:pPr lvl="1"/>
            <a:r>
              <a:rPr lang="en-US" dirty="0"/>
              <a:t>PO.5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Check out our paper</a:t>
            </a:r>
          </a:p>
          <a:p>
            <a:pPr lvl="1"/>
            <a:r>
              <a:rPr lang="en-US" dirty="0"/>
              <a:t>Physical Review A (Published on Monday!)</a:t>
            </a:r>
            <a:endParaRPr lang="en-AE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7A940DD-E827-D769-67B1-90E13239A1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53550" y="4492625"/>
            <a:ext cx="2000250" cy="2000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AFA438-FB86-428B-6849-86B565463FBE}"/>
              </a:ext>
            </a:extLst>
          </p:cNvPr>
          <p:cNvSpPr txBox="1"/>
          <p:nvPr/>
        </p:nvSpPr>
        <p:spPr>
          <a:xfrm>
            <a:off x="9353550" y="4080689"/>
            <a:ext cx="2000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Link to Publication</a:t>
            </a:r>
            <a:endParaRPr lang="en-AE" sz="1200" dirty="0"/>
          </a:p>
        </p:txBody>
      </p:sp>
    </p:spTree>
    <p:extLst>
      <p:ext uri="{BB962C8B-B14F-4D97-AF65-F5344CB8AC3E}">
        <p14:creationId xmlns:p14="http://schemas.microsoft.com/office/powerpoint/2010/main" val="1886228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298</Words>
  <Application>Microsoft Office PowerPoint</Application>
  <PresentationFormat>Widescreen</PresentationFormat>
  <Paragraphs>43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PO.5 Quantifying Polarization Mode Dispersion-induced Errors in  Quantum Communications</vt:lpstr>
      <vt:lpstr>Motivation: Filtering is Frustrating!</vt:lpstr>
      <vt:lpstr>First Principles Approach</vt:lpstr>
      <vt:lpstr>Key Findings</vt:lpstr>
      <vt:lpstr>Find Out More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Rui Ming</dc:creator>
  <cp:lastModifiedBy>Rui Ming</cp:lastModifiedBy>
  <cp:revision>19</cp:revision>
  <dcterms:created xsi:type="dcterms:W3CDTF">2025-09-24T03:31:20Z</dcterms:created>
  <dcterms:modified xsi:type="dcterms:W3CDTF">2025-09-24T10:30:51Z</dcterms:modified>
</cp:coreProperties>
</file>